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2.xml" ContentType="application/vnd.openxmlformats-officedocument.drawingml.chartshapes+xml"/>
  <Override PartName="/ppt/charts/chart10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7" r:id="rId9"/>
    <p:sldId id="269" r:id="rId10"/>
    <p:sldId id="301" r:id="rId11"/>
    <p:sldId id="302" r:id="rId12"/>
    <p:sldId id="268" r:id="rId13"/>
    <p:sldId id="304" r:id="rId14"/>
    <p:sldId id="305" r:id="rId15"/>
    <p:sldId id="306" r:id="rId16"/>
    <p:sldId id="297" r:id="rId17"/>
    <p:sldId id="299" r:id="rId18"/>
    <p:sldId id="300" r:id="rId19"/>
    <p:sldId id="281" r:id="rId20"/>
    <p:sldId id="296" r:id="rId2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25" autoAdjust="0"/>
    <p:restoredTop sz="86355" autoAdjust="0"/>
  </p:normalViewPr>
  <p:slideViewPr>
    <p:cSldViewPr>
      <p:cViewPr varScale="1">
        <p:scale>
          <a:sx n="64" d="100"/>
          <a:sy n="64" d="100"/>
        </p:scale>
        <p:origin x="5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im_000\Desktop\C&#243;pia%20de%20planilhas%20deborah%20trabalho%20congresso%20v30-1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BORA\Desktop\resumos%20congresso%202014\MRS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DISK_IMG:resumos%20congresso%202014:planilha%20debor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.mouta\Downloads\C&#243;pia%20de%20planilhas%20deborah%20trabalho%20congresso%20v06-1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im_000\Desktop\C&#243;pia%20de%20planilhas%20deborah%20trabalho%20congresso%20v30-1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tim_000\Desktop\C&#243;pia%20de%20planilhas%20deborah%20trabalho%20congresso%20v04-1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im_000\Desktop\C&#243;pia%20de%20planilhas%20deborah%20trabalho%20congresso%20v06-11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patim_000\Desktop\C&#243;pia%20de%20planilhas%20deborah%20trabalho%20congresso%20v04-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im_000\Desktop\C&#243;pia%20de%20planilhas%20deborah%20trabalho%20congresso%20v04-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im_000\Desktop\C&#243;pia%20de%20planilhas%20deborah%20trabalho%20congresso%20v04-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.mouta\Downloads\C&#243;pia%20de%20planilhas%20deborah%20trabalho%20congresso%20v06-11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patim_000\Desktop\C&#243;pia%20de%20planilhas%20deborah%20trabalho%20congresso%20v04-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'evolucao notif'!$C$4</c:f>
              <c:strCache>
                <c:ptCount val="1"/>
                <c:pt idx="0">
                  <c:v>Total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4.8241787618835998E-2"/>
                  <c:y val="-6.16226056948991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3543663799260403E-2"/>
                  <c:y val="-6.90173183782871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19689379751456E-2"/>
                  <c:y val="-8.13418395172670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0945857206342102E-2"/>
                  <c:y val="-7.14822226060830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6693115447489996E-2"/>
                  <c:y val="-7.14822226060830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1385267708349901E-2"/>
                  <c:y val="9.859616911183859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8454313608011799E-2"/>
                  <c:y val="6.65524141504910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9005958663323098E-2"/>
                  <c:y val="6.65524141504910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5856507015093603E-2"/>
                  <c:y val="6.40875099226951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2.73712147063025E-2"/>
                  <c:y val="5.91577014671032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chemeClr val="accent2">
                    <a:lumMod val="75000"/>
                  </a:schemeClr>
                </a:solidFill>
              </a:ln>
              <a:effectLst/>
            </c:spPr>
            <c:trendlineType val="linear"/>
            <c:dispRSqr val="0"/>
            <c:dispEq val="0"/>
          </c:trendline>
          <c:cat>
            <c:multiLvlStrRef>
              <c:f>'evolucao notif'!$A$5:$B$14</c:f>
              <c:multiLvlStrCache>
                <c:ptCount val="10"/>
                <c:lvl>
                  <c:pt idx="0">
                    <c:v>Setembro</c:v>
                  </c:pt>
                  <c:pt idx="1">
                    <c:v>Outubro</c:v>
                  </c:pt>
                  <c:pt idx="2">
                    <c:v>Novembro</c:v>
                  </c:pt>
                  <c:pt idx="3">
                    <c:v>Dezembro</c:v>
                  </c:pt>
                  <c:pt idx="4">
                    <c:v>Janeiro</c:v>
                  </c:pt>
                  <c:pt idx="5">
                    <c:v>Fevereiro</c:v>
                  </c:pt>
                  <c:pt idx="6">
                    <c:v>Março</c:v>
                  </c:pt>
                  <c:pt idx="7">
                    <c:v>Abril</c:v>
                  </c:pt>
                  <c:pt idx="8">
                    <c:v>Maio</c:v>
                  </c:pt>
                  <c:pt idx="9">
                    <c:v>Junho</c:v>
                  </c:pt>
                </c:lvl>
                <c:lvl>
                  <c:pt idx="0">
                    <c:v>2013</c:v>
                  </c:pt>
                  <c:pt idx="4">
                    <c:v>2014</c:v>
                  </c:pt>
                </c:lvl>
              </c:multiLvlStrCache>
            </c:multiLvlStrRef>
          </c:cat>
          <c:val>
            <c:numRef>
              <c:f>'evolucao notif'!$C$5:$C$14</c:f>
              <c:numCache>
                <c:formatCode>General</c:formatCode>
                <c:ptCount val="10"/>
                <c:pt idx="0">
                  <c:v>56</c:v>
                </c:pt>
                <c:pt idx="1">
                  <c:v>464</c:v>
                </c:pt>
                <c:pt idx="2">
                  <c:v>500</c:v>
                </c:pt>
                <c:pt idx="3">
                  <c:v>789</c:v>
                </c:pt>
                <c:pt idx="4">
                  <c:v>989</c:v>
                </c:pt>
                <c:pt idx="5">
                  <c:v>1872</c:v>
                </c:pt>
                <c:pt idx="6">
                  <c:v>1024</c:v>
                </c:pt>
                <c:pt idx="7">
                  <c:v>1185</c:v>
                </c:pt>
                <c:pt idx="8">
                  <c:v>1447</c:v>
                </c:pt>
                <c:pt idx="9">
                  <c:v>1633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498368"/>
        <c:axId val="145498928"/>
      </c:lineChart>
      <c:catAx>
        <c:axId val="14549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5498928"/>
        <c:crosses val="autoZero"/>
        <c:auto val="1"/>
        <c:lblAlgn val="ctr"/>
        <c:lblOffset val="100"/>
        <c:noMultiLvlLbl val="0"/>
      </c:catAx>
      <c:valAx>
        <c:axId val="1454989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5498368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MRSA segundo origem do paciente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5548892167587"/>
          <c:y val="0.24900867496204099"/>
          <c:w val="0.72609352989129505"/>
          <c:h val="0.57576496130059596"/>
        </c:manualLayout>
      </c:layout>
      <c:pie3D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1"/>
              <c:layout>
                <c:manualLayout>
                  <c:x val="2.6106040301077699E-3"/>
                  <c:y val="-5.319073894787709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Plan2!$A$4:$A$6</c:f>
              <c:strCache>
                <c:ptCount val="3"/>
                <c:pt idx="0">
                  <c:v>hospitalar ou RAS</c:v>
                </c:pt>
                <c:pt idx="1">
                  <c:v>domicilio ou parto</c:v>
                </c:pt>
                <c:pt idx="2">
                  <c:v>outros</c:v>
                </c:pt>
              </c:strCache>
            </c:strRef>
          </c:cat>
          <c:val>
            <c:numRef>
              <c:f>Plan2!$C$4:$C$6</c:f>
              <c:numCache>
                <c:formatCode>0.00%</c:formatCode>
                <c:ptCount val="3"/>
                <c:pt idx="0">
                  <c:v>0.59140811455847297</c:v>
                </c:pt>
                <c:pt idx="1">
                  <c:v>0.34128878281622899</c:v>
                </c:pt>
                <c:pt idx="2">
                  <c:v>6.7303102625298303E-2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9405691609400502E-2"/>
          <c:y val="0.83783051883124104"/>
          <c:w val="0.96118861678119905"/>
          <c:h val="0.144532551938673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2000"/>
            </a:pPr>
            <a:r>
              <a:rPr lang="en-US" sz="2000" dirty="0" err="1" smtClean="0"/>
              <a:t>Grafico</a:t>
            </a:r>
            <a:r>
              <a:rPr lang="en-US" sz="2000" dirty="0" smtClean="0"/>
              <a:t> </a:t>
            </a:r>
            <a:r>
              <a:rPr lang="en-US" sz="2000" dirty="0" err="1"/>
              <a:t>Comparativo</a:t>
            </a:r>
            <a:r>
              <a:rPr lang="en-US" sz="2000" dirty="0"/>
              <a:t> </a:t>
            </a:r>
            <a:r>
              <a:rPr lang="en-US" sz="2000" dirty="0" smtClean="0"/>
              <a:t>mensal ARC </a:t>
            </a:r>
            <a:r>
              <a:rPr lang="en-US" sz="2000" dirty="0" err="1"/>
              <a:t>vs</a:t>
            </a:r>
            <a:r>
              <a:rPr lang="en-US" sz="2000" dirty="0"/>
              <a:t> ERC </a:t>
            </a:r>
            <a:r>
              <a:rPr lang="en-US" sz="2000" dirty="0" smtClean="0"/>
              <a:t>%/MR total</a:t>
            </a:r>
            <a:endParaRPr lang="en-US" sz="200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ARC!$A$7</c:f>
              <c:strCache>
                <c:ptCount val="1"/>
                <c:pt idx="0">
                  <c:v>Percentual Acineto</c:v>
                </c:pt>
              </c:strCache>
            </c:strRef>
          </c:tx>
          <c:marker>
            <c:symbol val="none"/>
          </c:marker>
          <c:trendline>
            <c:spPr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c:spPr>
            <c:trendlineType val="linear"/>
            <c:dispRSqr val="0"/>
            <c:dispEq val="0"/>
          </c:trendline>
          <c:cat>
            <c:numRef>
              <c:f>ARC!$B$2:$K$2</c:f>
              <c:numCache>
                <c:formatCode>mmm\-yy</c:formatCode>
                <c:ptCount val="10"/>
                <c:pt idx="0">
                  <c:v>41518</c:v>
                </c:pt>
                <c:pt idx="1">
                  <c:v>41548</c:v>
                </c:pt>
                <c:pt idx="2">
                  <c:v>41579</c:v>
                </c:pt>
                <c:pt idx="3">
                  <c:v>41609</c:v>
                </c:pt>
                <c:pt idx="4">
                  <c:v>41640</c:v>
                </c:pt>
                <c:pt idx="5">
                  <c:v>41671</c:v>
                </c:pt>
                <c:pt idx="6">
                  <c:v>41699</c:v>
                </c:pt>
                <c:pt idx="7">
                  <c:v>41730</c:v>
                </c:pt>
                <c:pt idx="8">
                  <c:v>41760</c:v>
                </c:pt>
                <c:pt idx="9">
                  <c:v>41791</c:v>
                </c:pt>
              </c:numCache>
            </c:numRef>
          </c:cat>
          <c:val>
            <c:numRef>
              <c:f>ARC!$B$7:$K$7</c:f>
              <c:numCache>
                <c:formatCode>0%</c:formatCode>
                <c:ptCount val="10"/>
                <c:pt idx="0">
                  <c:v>0.26397515527950299</c:v>
                </c:pt>
                <c:pt idx="1">
                  <c:v>0.29306220095693802</c:v>
                </c:pt>
                <c:pt idx="2">
                  <c:v>0.23309352517985599</c:v>
                </c:pt>
                <c:pt idx="3">
                  <c:v>0.22451790633608801</c:v>
                </c:pt>
                <c:pt idx="4">
                  <c:v>0.236464968152866</c:v>
                </c:pt>
                <c:pt idx="5">
                  <c:v>0.192999053926206</c:v>
                </c:pt>
                <c:pt idx="6">
                  <c:v>0.21565731166912899</c:v>
                </c:pt>
                <c:pt idx="7">
                  <c:v>0.190129449838188</c:v>
                </c:pt>
                <c:pt idx="8">
                  <c:v>0.19086021505376299</c:v>
                </c:pt>
                <c:pt idx="9">
                  <c:v>0.244642857142857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ERC!$A$17</c:f>
              <c:strCache>
                <c:ptCount val="1"/>
                <c:pt idx="0">
                  <c:v>Percentual ERC</c:v>
                </c:pt>
              </c:strCache>
            </c:strRef>
          </c:tx>
          <c:marker>
            <c:symbol val="none"/>
          </c:marker>
          <c:trendline>
            <c:spPr>
              <a:ln>
                <a:solidFill>
                  <a:schemeClr val="accent4"/>
                </a:solidFill>
              </a:ln>
            </c:spPr>
            <c:trendlineType val="linear"/>
            <c:dispRSqr val="0"/>
            <c:dispEq val="0"/>
          </c:trendline>
          <c:val>
            <c:numRef>
              <c:f>ERC!$B$17:$L$17</c:f>
              <c:numCache>
                <c:formatCode>0%</c:formatCode>
                <c:ptCount val="11"/>
                <c:pt idx="0">
                  <c:v>0.15993788819875801</c:v>
                </c:pt>
                <c:pt idx="1">
                  <c:v>0.13875598086124399</c:v>
                </c:pt>
                <c:pt idx="2">
                  <c:v>0.18561151079136701</c:v>
                </c:pt>
                <c:pt idx="3">
                  <c:v>0.158402203856749</c:v>
                </c:pt>
                <c:pt idx="4">
                  <c:v>0.160828025477707</c:v>
                </c:pt>
                <c:pt idx="5">
                  <c:v>0.15231788079470199</c:v>
                </c:pt>
                <c:pt idx="6">
                  <c:v>0.15805022156573101</c:v>
                </c:pt>
                <c:pt idx="7">
                  <c:v>0.18042071197411</c:v>
                </c:pt>
                <c:pt idx="8">
                  <c:v>0.223118279569892</c:v>
                </c:pt>
                <c:pt idx="9">
                  <c:v>0.16607142857142901</c:v>
                </c:pt>
                <c:pt idx="10">
                  <c:v>0.17742616033755301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7141440"/>
        <c:axId val="147142000"/>
      </c:lineChart>
      <c:dateAx>
        <c:axId val="14714144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pt-BR"/>
          </a:p>
        </c:txPr>
        <c:crossAx val="147142000"/>
        <c:crosses val="autoZero"/>
        <c:auto val="1"/>
        <c:lblOffset val="100"/>
        <c:baseTimeUnit val="months"/>
      </c:dateAx>
      <c:valAx>
        <c:axId val="147142000"/>
        <c:scaling>
          <c:orientation val="minMax"/>
          <c:max val="0.3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pt-BR"/>
          </a:p>
        </c:txPr>
        <c:crossAx val="147141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pt-B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pt-BR"/>
              <a:t>Percentual de VRE/MR total 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trendline>
            <c:spPr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c:spPr>
            <c:trendlineType val="linear"/>
            <c:dispRSqr val="0"/>
            <c:dispEq val="0"/>
          </c:trendline>
          <c:cat>
            <c:strRef>
              <c:f>'[Cópia de planilhas deborah trabalho congresso v06-11.xlsx]vre'!$A$30:$A$39</c:f>
              <c:strCache>
                <c:ptCount val="10"/>
                <c:pt idx="0">
                  <c:v>setembro</c:v>
                </c:pt>
                <c:pt idx="1">
                  <c:v>outubro</c:v>
                </c:pt>
                <c:pt idx="2">
                  <c:v>novembro</c:v>
                </c:pt>
                <c:pt idx="3">
                  <c:v>dezembro</c:v>
                </c:pt>
                <c:pt idx="4">
                  <c:v>janeiro</c:v>
                </c:pt>
                <c:pt idx="5">
                  <c:v>fevereiro</c:v>
                </c:pt>
                <c:pt idx="6">
                  <c:v>março</c:v>
                </c:pt>
                <c:pt idx="7">
                  <c:v>abril</c:v>
                </c:pt>
                <c:pt idx="8">
                  <c:v>maio</c:v>
                </c:pt>
                <c:pt idx="9">
                  <c:v>junho</c:v>
                </c:pt>
              </c:strCache>
            </c:strRef>
          </c:cat>
          <c:val>
            <c:numRef>
              <c:f>'[Cópia de planilhas deborah trabalho congresso v06-11.xlsx]vre'!$D$30:$D$39</c:f>
              <c:numCache>
                <c:formatCode>0%</c:formatCode>
                <c:ptCount val="10"/>
                <c:pt idx="0">
                  <c:v>5.5900621118012403E-2</c:v>
                </c:pt>
                <c:pt idx="1">
                  <c:v>3.11004784688995E-2</c:v>
                </c:pt>
                <c:pt idx="2">
                  <c:v>3.3093525179856101E-2</c:v>
                </c:pt>
                <c:pt idx="3">
                  <c:v>3.71900826446281E-2</c:v>
                </c:pt>
                <c:pt idx="4">
                  <c:v>3.34394904458599E-2</c:v>
                </c:pt>
                <c:pt idx="5">
                  <c:v>3.5950804162724698E-2</c:v>
                </c:pt>
                <c:pt idx="6">
                  <c:v>3.54505169867061E-2</c:v>
                </c:pt>
                <c:pt idx="7">
                  <c:v>4.6116504854368898E-2</c:v>
                </c:pt>
                <c:pt idx="8">
                  <c:v>5.7347670250896099E-2</c:v>
                </c:pt>
                <c:pt idx="9">
                  <c:v>5.1785714285714303E-2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7144240"/>
        <c:axId val="147144800"/>
      </c:lineChart>
      <c:catAx>
        <c:axId val="14714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147144800"/>
        <c:crosses val="autoZero"/>
        <c:auto val="1"/>
        <c:lblAlgn val="ctr"/>
        <c:lblOffset val="100"/>
        <c:noMultiLvlLbl val="0"/>
      </c:catAx>
      <c:valAx>
        <c:axId val="14714480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147144240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pt-BR" sz="2800" dirty="0"/>
              <a:t>Unidades Notificantes RJ 2013/2014</a:t>
            </a:r>
          </a:p>
        </c:rich>
      </c:tx>
      <c:layout>
        <c:manualLayout>
          <c:xMode val="edge"/>
          <c:yMode val="edge"/>
          <c:x val="0.14896271126044899"/>
          <c:y val="2.70639140386546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'evolução unid notificantes'!$C$4</c:f>
              <c:strCache>
                <c:ptCount val="1"/>
                <c:pt idx="0">
                  <c:v>N notificantes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cat>
            <c:multiLvlStrRef>
              <c:f>'evolução unid notificantes'!$A$5:$B$14</c:f>
              <c:multiLvlStrCache>
                <c:ptCount val="10"/>
                <c:lvl>
                  <c:pt idx="0">
                    <c:v>Setembro</c:v>
                  </c:pt>
                  <c:pt idx="1">
                    <c:v>Outubro</c:v>
                  </c:pt>
                  <c:pt idx="2">
                    <c:v>Novembro</c:v>
                  </c:pt>
                  <c:pt idx="3">
                    <c:v>Dezembro</c:v>
                  </c:pt>
                  <c:pt idx="4">
                    <c:v>Janeiro</c:v>
                  </c:pt>
                  <c:pt idx="5">
                    <c:v>Fevereiro</c:v>
                  </c:pt>
                  <c:pt idx="6">
                    <c:v>Março</c:v>
                  </c:pt>
                  <c:pt idx="7">
                    <c:v>Abril</c:v>
                  </c:pt>
                  <c:pt idx="8">
                    <c:v>Maio</c:v>
                  </c:pt>
                  <c:pt idx="9">
                    <c:v>Junho</c:v>
                  </c:pt>
                </c:lvl>
                <c:lvl>
                  <c:pt idx="0">
                    <c:v>2013</c:v>
                  </c:pt>
                  <c:pt idx="4">
                    <c:v>2014</c:v>
                  </c:pt>
                </c:lvl>
              </c:multiLvlStrCache>
            </c:multiLvlStrRef>
          </c:cat>
          <c:val>
            <c:numRef>
              <c:f>'evolução unid notificantes'!$C$5:$C$14</c:f>
              <c:numCache>
                <c:formatCode>General</c:formatCode>
                <c:ptCount val="10"/>
                <c:pt idx="0">
                  <c:v>7</c:v>
                </c:pt>
                <c:pt idx="1">
                  <c:v>15</c:v>
                </c:pt>
                <c:pt idx="2">
                  <c:v>19</c:v>
                </c:pt>
                <c:pt idx="3">
                  <c:v>34</c:v>
                </c:pt>
                <c:pt idx="4">
                  <c:v>54</c:v>
                </c:pt>
                <c:pt idx="5">
                  <c:v>66</c:v>
                </c:pt>
                <c:pt idx="6">
                  <c:v>69</c:v>
                </c:pt>
                <c:pt idx="7">
                  <c:v>75</c:v>
                </c:pt>
                <c:pt idx="8">
                  <c:v>85</c:v>
                </c:pt>
                <c:pt idx="9">
                  <c:v>91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45501168"/>
        <c:axId val="145501728"/>
      </c:lineChart>
      <c:catAx>
        <c:axId val="14550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5501728"/>
        <c:crosses val="autoZero"/>
        <c:auto val="1"/>
        <c:lblAlgn val="ctr"/>
        <c:lblOffset val="100"/>
        <c:noMultiLvlLbl val="0"/>
      </c:catAx>
      <c:valAx>
        <c:axId val="14550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5501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topografia!$E$7:$E$17</c:f>
              <c:strCache>
                <c:ptCount val="11"/>
                <c:pt idx="0">
                  <c:v>Onco-hemato</c:v>
                </c:pt>
                <c:pt idx="1">
                  <c:v>CTI coronariano</c:v>
                </c:pt>
                <c:pt idx="2">
                  <c:v>UI neonatal</c:v>
                </c:pt>
                <c:pt idx="3">
                  <c:v>enfermaria pediatria</c:v>
                </c:pt>
                <c:pt idx="4">
                  <c:v>CTI pediátrico</c:v>
                </c:pt>
                <c:pt idx="5">
                  <c:v>Enfermarias cirúrgicas</c:v>
                </c:pt>
                <c:pt idx="6">
                  <c:v>CTI neonatal</c:v>
                </c:pt>
                <c:pt idx="7">
                  <c:v>outros</c:v>
                </c:pt>
                <c:pt idx="8">
                  <c:v>Emergência</c:v>
                </c:pt>
                <c:pt idx="9">
                  <c:v>Enfermarias clínicas adulto</c:v>
                </c:pt>
                <c:pt idx="10">
                  <c:v>CTI adulto</c:v>
                </c:pt>
              </c:strCache>
            </c:strRef>
          </c:cat>
          <c:val>
            <c:numRef>
              <c:f>topografia!$F$7:$F$17</c:f>
              <c:numCache>
                <c:formatCode>General</c:formatCode>
                <c:ptCount val="11"/>
                <c:pt idx="0">
                  <c:v>118</c:v>
                </c:pt>
                <c:pt idx="1">
                  <c:v>147</c:v>
                </c:pt>
                <c:pt idx="2">
                  <c:v>149</c:v>
                </c:pt>
                <c:pt idx="3">
                  <c:v>155</c:v>
                </c:pt>
                <c:pt idx="4">
                  <c:v>267</c:v>
                </c:pt>
                <c:pt idx="5">
                  <c:v>278</c:v>
                </c:pt>
                <c:pt idx="6">
                  <c:v>562</c:v>
                </c:pt>
                <c:pt idx="7">
                  <c:v>620</c:v>
                </c:pt>
                <c:pt idx="8">
                  <c:v>1341</c:v>
                </c:pt>
                <c:pt idx="9">
                  <c:v>1835</c:v>
                </c:pt>
                <c:pt idx="10">
                  <c:v>4445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5504528"/>
        <c:axId val="145505088"/>
      </c:barChart>
      <c:catAx>
        <c:axId val="145504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5505088"/>
        <c:crosses val="autoZero"/>
        <c:auto val="1"/>
        <c:lblAlgn val="ctr"/>
        <c:lblOffset val="100"/>
        <c:noMultiLvlLbl val="0"/>
      </c:catAx>
      <c:valAx>
        <c:axId val="145505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550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Plan4!$F$6</c:f>
              <c:strCache>
                <c:ptCount val="1"/>
                <c:pt idx="0">
                  <c:v>Total Geral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Plan4!$A$7:$A$16</c:f>
              <c:strCache>
                <c:ptCount val="10"/>
                <c:pt idx="0">
                  <c:v>Aspirado/lavado </c:v>
                </c:pt>
                <c:pt idx="1">
                  <c:v>Escarro</c:v>
                </c:pt>
                <c:pt idx="2">
                  <c:v>Ferida/secreção cirúrgica</c:v>
                </c:pt>
                <c:pt idx="3">
                  <c:v>Fragmento de tecido</c:v>
                </c:pt>
                <c:pt idx="4">
                  <c:v>Líquor</c:v>
                </c:pt>
                <c:pt idx="5">
                  <c:v>Outro</c:v>
                </c:pt>
                <c:pt idx="6">
                  <c:v>Sangue</c:v>
                </c:pt>
                <c:pt idx="7">
                  <c:v>Secreção (não cirúrgica)</c:v>
                </c:pt>
                <c:pt idx="8">
                  <c:v>Swab de vigilância </c:v>
                </c:pt>
                <c:pt idx="9">
                  <c:v>Urina</c:v>
                </c:pt>
              </c:strCache>
            </c:strRef>
          </c:cat>
          <c:val>
            <c:numRef>
              <c:f>Plan4!$F$7:$F$16</c:f>
              <c:numCache>
                <c:formatCode>General</c:formatCode>
                <c:ptCount val="10"/>
                <c:pt idx="0">
                  <c:v>1534</c:v>
                </c:pt>
                <c:pt idx="1">
                  <c:v>22</c:v>
                </c:pt>
                <c:pt idx="2">
                  <c:v>191</c:v>
                </c:pt>
                <c:pt idx="3">
                  <c:v>59</c:v>
                </c:pt>
                <c:pt idx="4">
                  <c:v>24</c:v>
                </c:pt>
                <c:pt idx="5">
                  <c:v>420</c:v>
                </c:pt>
                <c:pt idx="6">
                  <c:v>1223</c:v>
                </c:pt>
                <c:pt idx="7">
                  <c:v>508</c:v>
                </c:pt>
                <c:pt idx="8">
                  <c:v>4707</c:v>
                </c:pt>
                <c:pt idx="9">
                  <c:v>1228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145507328"/>
        <c:axId val="145507888"/>
      </c:barChart>
      <c:catAx>
        <c:axId val="14550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145507888"/>
        <c:crosses val="autoZero"/>
        <c:auto val="1"/>
        <c:lblAlgn val="ctr"/>
        <c:lblOffset val="100"/>
        <c:noMultiLvlLbl val="0"/>
      </c:catAx>
      <c:valAx>
        <c:axId val="145507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pt-BR"/>
          </a:p>
        </c:txPr>
        <c:crossAx val="145507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826259070629599E-2"/>
          <c:y val="1.5816760517160001E-2"/>
          <c:w val="0.93146507113244703"/>
          <c:h val="0.724960571364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Plan6!$D$1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 b="1" smtClean="0"/>
                      <a:t>23%</a:t>
                    </a:r>
                    <a:endParaRPr lang="en-US" sz="1600"/>
                  </a:p>
                </c:rich>
              </c:tx>
              <c:numFmt formatCode="0%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17%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21%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9%</a:t>
                    </a:r>
                    <a:endParaRPr lang="en-US" sz="16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4%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5695565989743803E-2"/>
                  <c:y val="-1.03673638650839E-2"/>
                </c:manualLayout>
              </c:layout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24%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strRef>
              <c:f>Plan6!$A$2:$A$7</c:f>
              <c:strCache>
                <c:ptCount val="6"/>
                <c:pt idx="0">
                  <c:v>ARC</c:v>
                </c:pt>
                <c:pt idx="1">
                  <c:v>ERC</c:v>
                </c:pt>
                <c:pt idx="2">
                  <c:v>MRSA</c:v>
                </c:pt>
                <c:pt idx="3">
                  <c:v>Pseudomonas</c:v>
                </c:pt>
                <c:pt idx="4">
                  <c:v>VRE</c:v>
                </c:pt>
                <c:pt idx="5">
                  <c:v>Outros/NI</c:v>
                </c:pt>
              </c:strCache>
            </c:strRef>
          </c:cat>
          <c:val>
            <c:numRef>
              <c:f>Plan6!$D$2:$D$7</c:f>
              <c:numCache>
                <c:formatCode>General</c:formatCode>
                <c:ptCount val="6"/>
                <c:pt idx="0">
                  <c:v>22.7</c:v>
                </c:pt>
                <c:pt idx="1">
                  <c:v>17</c:v>
                </c:pt>
                <c:pt idx="2">
                  <c:v>21.1</c:v>
                </c:pt>
                <c:pt idx="3">
                  <c:v>9</c:v>
                </c:pt>
                <c:pt idx="4">
                  <c:v>4.0999999999999996</c:v>
                </c:pt>
                <c:pt idx="5">
                  <c:v>24.4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510128"/>
        <c:axId val="145510688"/>
      </c:barChart>
      <c:catAx>
        <c:axId val="14551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5510688"/>
        <c:crosses val="autoZero"/>
        <c:auto val="1"/>
        <c:lblAlgn val="ctr"/>
        <c:lblOffset val="100"/>
        <c:noMultiLvlLbl val="0"/>
      </c:catAx>
      <c:valAx>
        <c:axId val="14551068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5510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Plan6!$B$1</c:f>
              <c:strCache>
                <c:ptCount val="1"/>
                <c:pt idx="0">
                  <c:v>Colonização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b="1" dirty="0" smtClean="0"/>
                      <a:t>22 %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18%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22%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25%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Plan6!$A$2:$A$7</c:f>
              <c:strCache>
                <c:ptCount val="6"/>
                <c:pt idx="0">
                  <c:v>ARC</c:v>
                </c:pt>
                <c:pt idx="1">
                  <c:v>ERC</c:v>
                </c:pt>
                <c:pt idx="2">
                  <c:v>MRSA</c:v>
                </c:pt>
                <c:pt idx="3">
                  <c:v>Pseudomonas</c:v>
                </c:pt>
                <c:pt idx="4">
                  <c:v>VRE</c:v>
                </c:pt>
                <c:pt idx="5">
                  <c:v>Outros/NI</c:v>
                </c:pt>
              </c:strCache>
            </c:strRef>
          </c:cat>
          <c:val>
            <c:numRef>
              <c:f>Plan6!$B$2:$B$7</c:f>
              <c:numCache>
                <c:formatCode>General</c:formatCode>
                <c:ptCount val="6"/>
                <c:pt idx="0">
                  <c:v>21.7</c:v>
                </c:pt>
                <c:pt idx="1">
                  <c:v>17.7</c:v>
                </c:pt>
                <c:pt idx="2">
                  <c:v>22.3</c:v>
                </c:pt>
                <c:pt idx="3">
                  <c:v>6.3</c:v>
                </c:pt>
                <c:pt idx="4">
                  <c:v>5.0999999999999996</c:v>
                </c:pt>
                <c:pt idx="5">
                  <c:v>25.3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857456"/>
        <c:axId val="146858016"/>
      </c:barChart>
      <c:catAx>
        <c:axId val="146857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6858016"/>
        <c:crosses val="autoZero"/>
        <c:auto val="1"/>
        <c:lblAlgn val="ctr"/>
        <c:lblOffset val="100"/>
        <c:noMultiLvlLbl val="0"/>
      </c:catAx>
      <c:valAx>
        <c:axId val="146858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6857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pt-B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Plan6!$C$1</c:f>
              <c:strCache>
                <c:ptCount val="1"/>
                <c:pt idx="0">
                  <c:v>Infecção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25%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16%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18%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16%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22%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Plan6!$A$2:$A$7</c:f>
              <c:strCache>
                <c:ptCount val="6"/>
                <c:pt idx="0">
                  <c:v>ARC</c:v>
                </c:pt>
                <c:pt idx="1">
                  <c:v>ERC</c:v>
                </c:pt>
                <c:pt idx="2">
                  <c:v>MRSA</c:v>
                </c:pt>
                <c:pt idx="3">
                  <c:v>Pseudomonas</c:v>
                </c:pt>
                <c:pt idx="4">
                  <c:v>VRE</c:v>
                </c:pt>
                <c:pt idx="5">
                  <c:v>Outros/NI</c:v>
                </c:pt>
              </c:strCache>
            </c:strRef>
          </c:cat>
          <c:val>
            <c:numRef>
              <c:f>Plan6!$C$2:$C$7</c:f>
              <c:numCache>
                <c:formatCode>General</c:formatCode>
                <c:ptCount val="6"/>
                <c:pt idx="0">
                  <c:v>25</c:v>
                </c:pt>
                <c:pt idx="1">
                  <c:v>16</c:v>
                </c:pt>
                <c:pt idx="2">
                  <c:v>18.100000000000001</c:v>
                </c:pt>
                <c:pt idx="3">
                  <c:v>15.6</c:v>
                </c:pt>
                <c:pt idx="4">
                  <c:v>1.5</c:v>
                </c:pt>
                <c:pt idx="5">
                  <c:v>22.2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860256"/>
        <c:axId val="146860816"/>
      </c:barChart>
      <c:catAx>
        <c:axId val="146860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6860816"/>
        <c:crosses val="autoZero"/>
        <c:auto val="1"/>
        <c:lblAlgn val="ctr"/>
        <c:lblOffset val="100"/>
        <c:noMultiLvlLbl val="0"/>
      </c:catAx>
      <c:valAx>
        <c:axId val="146860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6860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'[Cópia de planilhas deborah trabalho congresso v06-11.xlsx]VAP'!$A$23:$A$28</c:f>
              <c:strCache>
                <c:ptCount val="6"/>
                <c:pt idx="0">
                  <c:v>ESBL</c:v>
                </c:pt>
                <c:pt idx="1">
                  <c:v>MRSA</c:v>
                </c:pt>
                <c:pt idx="2">
                  <c:v>ERC</c:v>
                </c:pt>
                <c:pt idx="3">
                  <c:v>OUTROS</c:v>
                </c:pt>
                <c:pt idx="4">
                  <c:v>PSEUDOMONAS RESIST. CARBAP.</c:v>
                </c:pt>
                <c:pt idx="5">
                  <c:v>ARC</c:v>
                </c:pt>
              </c:strCache>
            </c:strRef>
          </c:cat>
          <c:val>
            <c:numRef>
              <c:f>'[Cópia de planilhas deborah trabalho congresso v06-11.xlsx]VAP'!$B$23:$B$28</c:f>
              <c:numCache>
                <c:formatCode>General</c:formatCode>
                <c:ptCount val="6"/>
                <c:pt idx="0">
                  <c:v>10</c:v>
                </c:pt>
                <c:pt idx="1">
                  <c:v>67</c:v>
                </c:pt>
                <c:pt idx="2">
                  <c:v>73</c:v>
                </c:pt>
                <c:pt idx="3">
                  <c:v>87</c:v>
                </c:pt>
                <c:pt idx="4">
                  <c:v>169</c:v>
                </c:pt>
                <c:pt idx="5">
                  <c:v>294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46866416"/>
        <c:axId val="146866976"/>
      </c:barChart>
      <c:catAx>
        <c:axId val="14686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400"/>
            </a:pPr>
            <a:endParaRPr lang="pt-BR"/>
          </a:p>
        </c:txPr>
        <c:crossAx val="146866976"/>
        <c:crosses val="autoZero"/>
        <c:auto val="1"/>
        <c:lblAlgn val="ctr"/>
        <c:lblOffset val="100"/>
        <c:noMultiLvlLbl val="0"/>
      </c:catAx>
      <c:valAx>
        <c:axId val="146866976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146866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826259070629599E-2"/>
          <c:y val="1.5816760517160001E-2"/>
          <c:w val="0.93146507113244703"/>
          <c:h val="0.724960571364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Plan6!$D$1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 b="1" smtClean="0"/>
                      <a:t>23%</a:t>
                    </a:r>
                    <a:endParaRPr lang="en-US" sz="1600"/>
                  </a:p>
                </c:rich>
              </c:tx>
              <c:numFmt formatCode="0%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17%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21%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600" b="1" smtClean="0"/>
                      <a:t>9%</a:t>
                    </a:r>
                    <a:endParaRPr lang="en-US" sz="16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4%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5695565989743803E-2"/>
                  <c:y val="-1.03673638650839E-2"/>
                </c:manualLayout>
              </c:layout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="1" smtClean="0"/>
                      <a:t>24%</a:t>
                    </a:r>
                    <a:endParaRPr lang="en-US" sz="1800"/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strRef>
              <c:f>Plan6!$A$2:$A$7</c:f>
              <c:strCache>
                <c:ptCount val="6"/>
                <c:pt idx="0">
                  <c:v>ARC</c:v>
                </c:pt>
                <c:pt idx="1">
                  <c:v>ERC</c:v>
                </c:pt>
                <c:pt idx="2">
                  <c:v>MRSA</c:v>
                </c:pt>
                <c:pt idx="3">
                  <c:v>Pseudomonas</c:v>
                </c:pt>
                <c:pt idx="4">
                  <c:v>VRE</c:v>
                </c:pt>
                <c:pt idx="5">
                  <c:v>Outros/NI</c:v>
                </c:pt>
              </c:strCache>
            </c:strRef>
          </c:cat>
          <c:val>
            <c:numRef>
              <c:f>Plan6!$D$2:$D$7</c:f>
              <c:numCache>
                <c:formatCode>General</c:formatCode>
                <c:ptCount val="6"/>
                <c:pt idx="0">
                  <c:v>22.7</c:v>
                </c:pt>
                <c:pt idx="1">
                  <c:v>17</c:v>
                </c:pt>
                <c:pt idx="2">
                  <c:v>21.1</c:v>
                </c:pt>
                <c:pt idx="3">
                  <c:v>9</c:v>
                </c:pt>
                <c:pt idx="4">
                  <c:v>4.0999999999999996</c:v>
                </c:pt>
                <c:pt idx="5">
                  <c:v>24.4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869216"/>
        <c:axId val="146869776"/>
      </c:barChart>
      <c:catAx>
        <c:axId val="146869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6869776"/>
        <c:crosses val="autoZero"/>
        <c:auto val="1"/>
        <c:lblAlgn val="ctr"/>
        <c:lblOffset val="100"/>
        <c:noMultiLvlLbl val="0"/>
      </c:catAx>
      <c:valAx>
        <c:axId val="14686977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6869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0.88421</cdr:x>
      <cdr:y>0</cdr:y>
    </cdr:from>
    <cdr:to>
      <cdr:x>0.92632</cdr:x>
      <cdr:y>0.11249</cdr:y>
    </cdr:to>
    <cdr:sp macro="" textlink="">
      <cdr:nvSpPr>
        <cdr:cNvPr id="3" name="Seta para baixo 2"/>
        <cdr:cNvSpPr/>
      </cdr:nvSpPr>
      <cdr:spPr>
        <a:xfrm xmlns:a="http://schemas.openxmlformats.org/drawingml/2006/main">
          <a:off x="6048672" y="-1417638"/>
          <a:ext cx="288032" cy="551206"/>
        </a:xfrm>
        <a:prstGeom xmlns:a="http://schemas.openxmlformats.org/drawingml/2006/main" prst="downArrow">
          <a:avLst/>
        </a:prstGeom>
        <a:solidFill xmlns:a="http://schemas.openxmlformats.org/drawingml/2006/main">
          <a:srgbClr val="C0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pt-BR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0.88421</cdr:x>
      <cdr:y>0</cdr:y>
    </cdr:from>
    <cdr:to>
      <cdr:x>0.92632</cdr:x>
      <cdr:y>0.11249</cdr:y>
    </cdr:to>
    <cdr:sp macro="" textlink="">
      <cdr:nvSpPr>
        <cdr:cNvPr id="3" name="Seta para baixo 2"/>
        <cdr:cNvSpPr/>
      </cdr:nvSpPr>
      <cdr:spPr>
        <a:xfrm xmlns:a="http://schemas.openxmlformats.org/drawingml/2006/main">
          <a:off x="6048672" y="-1417638"/>
          <a:ext cx="288032" cy="551206"/>
        </a:xfrm>
        <a:prstGeom xmlns:a="http://schemas.openxmlformats.org/drawingml/2006/main" prst="downArrow">
          <a:avLst/>
        </a:prstGeom>
        <a:solidFill xmlns:a="http://schemas.openxmlformats.org/drawingml/2006/main">
          <a:srgbClr val="C0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pt-BR"/>
        </a:p>
      </cdr:txBody>
    </cdr:sp>
  </cdr:relSizeAnchor>
  <cdr:relSizeAnchor xmlns:cdr="http://schemas.openxmlformats.org/drawingml/2006/chartDrawing">
    <cdr:from>
      <cdr:x>0.72632</cdr:x>
      <cdr:y>0.45457</cdr:y>
    </cdr:from>
    <cdr:to>
      <cdr:x>0.76843</cdr:x>
      <cdr:y>0.56706</cdr:y>
    </cdr:to>
    <cdr:sp macro="" textlink="">
      <cdr:nvSpPr>
        <cdr:cNvPr id="4" name="Seta para baixo 2"/>
        <cdr:cNvSpPr/>
      </cdr:nvSpPr>
      <cdr:spPr>
        <a:xfrm xmlns:a="http://schemas.openxmlformats.org/drawingml/2006/main">
          <a:off x="4968552" y="2227386"/>
          <a:ext cx="288065" cy="55120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6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pt-BR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BD03C33-B25D-4532-AA24-EF98BC63B40B}" type="datetimeFigureOut">
              <a:rPr lang="pt-BR"/>
              <a:pPr>
                <a:defRPr/>
              </a:pPr>
              <a:t>21/11/2014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1E03549-2165-46BA-A710-8C12E5E3BFC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0079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434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AB9DAF-BB3F-4D72-A045-947802C874A1}" type="slidenum">
              <a:rPr lang="pt-BR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7310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03549-2165-46BA-A710-8C12E5E3BFC8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5971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1" descr="modelo-Maio201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ormsus.datasus.gov.br/site/formulario.php?id_aplicacao=12620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971600" y="2636912"/>
            <a:ext cx="71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PERFIL DE </a:t>
            </a:r>
            <a:r>
              <a:rPr lang="pt-BR" sz="2400" b="1" dirty="0" smtClean="0"/>
              <a:t>MULTIRRESISTÊNCIA </a:t>
            </a:r>
            <a:r>
              <a:rPr lang="pt-BR" sz="2400" b="1" dirty="0"/>
              <a:t>NAS UNIDADES DE SA</a:t>
            </a:r>
            <a:r>
              <a:rPr lang="pt-PT" sz="2400" b="1" dirty="0"/>
              <a:t>ÚDE DO ESTADO DO RIO DE JANEIRO </a:t>
            </a:r>
            <a:r>
              <a:rPr lang="pt-BR" sz="2400" dirty="0"/>
              <a:t> </a:t>
            </a:r>
            <a:br>
              <a:rPr lang="pt-BR" sz="2400" dirty="0"/>
            </a:br>
            <a:endParaRPr lang="pt-BR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2555776" y="4869160"/>
            <a:ext cx="4032447" cy="988965"/>
            <a:chOff x="1619672" y="4437112"/>
            <a:chExt cx="5905231" cy="1448269"/>
          </a:xfrm>
        </p:grpSpPr>
        <p:pic>
          <p:nvPicPr>
            <p:cNvPr id="4" name="Imagem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9672" y="4437112"/>
              <a:ext cx="2826548" cy="1448269"/>
            </a:xfrm>
            <a:prstGeom prst="rect">
              <a:avLst/>
            </a:prstGeom>
            <a:solidFill>
              <a:srgbClr val="364E7A"/>
            </a:solidFill>
          </p:spPr>
        </p:pic>
        <p:pic>
          <p:nvPicPr>
            <p:cNvPr id="5" name="Imagem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8104" y="4437112"/>
              <a:ext cx="2016799" cy="142727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7374148"/>
              </p:ext>
            </p:extLst>
          </p:nvPr>
        </p:nvGraphicFramePr>
        <p:xfrm>
          <a:off x="1043608" y="1334442"/>
          <a:ext cx="696652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ta para baixo 3"/>
          <p:cNvSpPr/>
          <p:nvPr/>
        </p:nvSpPr>
        <p:spPr>
          <a:xfrm>
            <a:off x="7164288" y="1124744"/>
            <a:ext cx="360040" cy="69037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260648"/>
            <a:ext cx="6444208" cy="432048"/>
          </a:xfrm>
        </p:spPr>
        <p:txBody>
          <a:bodyPr/>
          <a:lstStyle/>
          <a:p>
            <a:pPr algn="l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Principais MR notificados - </a:t>
            </a:r>
            <a:r>
              <a:rPr lang="pt-B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Colonização</a:t>
            </a:r>
            <a:endParaRPr lang="pt-BR" sz="2400" b="1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259632" y="1700808"/>
            <a:ext cx="3456384" cy="158417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8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647274"/>
              </p:ext>
            </p:extLst>
          </p:nvPr>
        </p:nvGraphicFramePr>
        <p:xfrm>
          <a:off x="827584" y="1484784"/>
          <a:ext cx="7272808" cy="4698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ta para baixo 3"/>
          <p:cNvSpPr/>
          <p:nvPr/>
        </p:nvSpPr>
        <p:spPr>
          <a:xfrm>
            <a:off x="7236296" y="1340768"/>
            <a:ext cx="360040" cy="76238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Título 2"/>
          <p:cNvSpPr>
            <a:spLocks noGrp="1"/>
          </p:cNvSpPr>
          <p:nvPr>
            <p:ph type="title"/>
          </p:nvPr>
        </p:nvSpPr>
        <p:spPr>
          <a:xfrm>
            <a:off x="0" y="260648"/>
            <a:ext cx="6444208" cy="432048"/>
          </a:xfrm>
        </p:spPr>
        <p:txBody>
          <a:bodyPr/>
          <a:lstStyle/>
          <a:p>
            <a:pPr algn="l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Principais MR notificados - </a:t>
            </a:r>
            <a:r>
              <a:rPr lang="pt-B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Infecção</a:t>
            </a:r>
            <a:endParaRPr lang="pt-BR" sz="2400" b="1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49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849586"/>
              </p:ext>
            </p:extLst>
          </p:nvPr>
        </p:nvGraphicFramePr>
        <p:xfrm>
          <a:off x="2051720" y="1484784"/>
          <a:ext cx="5328593" cy="4531995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3645879"/>
                <a:gridCol w="841357"/>
                <a:gridCol w="841357"/>
              </a:tblGrid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Topografia</a:t>
                      </a:r>
                      <a:endParaRPr lang="pt-BR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Total</a:t>
                      </a:r>
                      <a:endParaRPr lang="pt-BR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u="none" strike="noStrike" dirty="0">
                          <a:effectLst/>
                        </a:rPr>
                        <a:t>% </a:t>
                      </a:r>
                      <a:endParaRPr lang="pt-BR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IPCS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1033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36,0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 smtClean="0">
                          <a:effectLst/>
                          <a:latin typeface="+mn-lt"/>
                        </a:rPr>
                        <a:t>PAV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700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24,4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ITU </a:t>
                      </a:r>
                      <a:r>
                        <a:rPr lang="pt-BR" sz="1800" u="none" strike="noStrike" dirty="0" err="1">
                          <a:effectLst/>
                        </a:rPr>
                        <a:t>relac</a:t>
                      </a:r>
                      <a:r>
                        <a:rPr lang="pt-BR" sz="1800" u="none" strike="noStrike" dirty="0">
                          <a:effectLst/>
                        </a:rPr>
                        <a:t>. Cateter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585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20,4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ITR Não </a:t>
                      </a:r>
                      <a:r>
                        <a:rPr lang="pt-BR" sz="1800" u="none" strike="noStrike" dirty="0" err="1">
                          <a:effectLst/>
                        </a:rPr>
                        <a:t>relac</a:t>
                      </a:r>
                      <a:r>
                        <a:rPr lang="pt-BR" sz="1800" u="none" strike="noStrike" dirty="0">
                          <a:effectLst/>
                        </a:rPr>
                        <a:t>. VM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210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7,3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Pele, partes moles e úlcera por pressão (UPP)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136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4,7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Infecção de Sítio Cirúrgico (ISC)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87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3,0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ITU não </a:t>
                      </a:r>
                      <a:r>
                        <a:rPr lang="pt-BR" sz="1800" u="none" strike="noStrike" dirty="0" err="1">
                          <a:effectLst/>
                        </a:rPr>
                        <a:t>relac</a:t>
                      </a:r>
                      <a:r>
                        <a:rPr lang="pt-BR" sz="1800" u="none" strike="noStrike" dirty="0">
                          <a:effectLst/>
                        </a:rPr>
                        <a:t>. Cateter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70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2,4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ISC- prótese/implante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23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0,8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ISC - neurológica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14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0,5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ISC- Cesárea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5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0,2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I. neonatal tardia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4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0,1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Meningite (apenas neonato)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3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0,1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I. neonatal precoce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0,0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873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Total Geral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2871</a:t>
                      </a:r>
                      <a:endParaRPr lang="pt-BR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</a:rPr>
                        <a:t>100,0</a:t>
                      </a:r>
                      <a:endParaRPr lang="pt-BR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17029"/>
            <a:ext cx="6620636" cy="519683"/>
          </a:xfrm>
        </p:spPr>
        <p:txBody>
          <a:bodyPr/>
          <a:lstStyle/>
          <a:p>
            <a:pPr algn="l" rtl="0" fontAlgn="base"/>
            <a:r>
              <a:rPr lang="pt-BR" sz="24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Topografia das Infecções Notificadas </a:t>
            </a:r>
            <a:endParaRPr lang="en-US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1607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50" y="188640"/>
            <a:ext cx="8229600" cy="504056"/>
          </a:xfrm>
        </p:spPr>
        <p:txBody>
          <a:bodyPr/>
          <a:lstStyle/>
          <a:p>
            <a:pPr algn="l"/>
            <a:r>
              <a:rPr lang="pt-BR" sz="3200" dirty="0" smtClean="0">
                <a:latin typeface="Arial"/>
                <a:cs typeface="Arial"/>
              </a:rPr>
              <a:t>IPCS</a:t>
            </a:r>
            <a:endParaRPr lang="pt-BR" sz="3200" dirty="0">
              <a:latin typeface="Arial"/>
              <a:cs typeface="Arial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979712" y="2060848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N= 1033</a:t>
            </a:r>
            <a:endParaRPr lang="pt-BR" dirty="0"/>
          </a:p>
        </p:txBody>
      </p:sp>
      <p:grpSp>
        <p:nvGrpSpPr>
          <p:cNvPr id="6" name="Grupo 5"/>
          <p:cNvGrpSpPr/>
          <p:nvPr/>
        </p:nvGrpSpPr>
        <p:grpSpPr>
          <a:xfrm>
            <a:off x="323528" y="1556792"/>
            <a:ext cx="8358340" cy="4680520"/>
            <a:chOff x="323528" y="1556792"/>
            <a:chExt cx="8358340" cy="4680520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1556792"/>
              <a:ext cx="8358340" cy="4541723"/>
            </a:xfrm>
            <a:prstGeom prst="rect">
              <a:avLst/>
            </a:prstGeom>
          </p:spPr>
        </p:pic>
        <p:sp>
          <p:nvSpPr>
            <p:cNvPr id="4" name="Retângulo 3"/>
            <p:cNvSpPr/>
            <p:nvPr/>
          </p:nvSpPr>
          <p:spPr>
            <a:xfrm>
              <a:off x="1964722" y="4221088"/>
              <a:ext cx="822068" cy="2016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23166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6528506"/>
              </p:ext>
            </p:extLst>
          </p:nvPr>
        </p:nvGraphicFramePr>
        <p:xfrm>
          <a:off x="251520" y="1412776"/>
          <a:ext cx="864096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2459960" y="200821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N=700</a:t>
            </a:r>
            <a:endParaRPr lang="pt-BR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5550" y="188640"/>
            <a:ext cx="8229600" cy="504056"/>
          </a:xfrm>
        </p:spPr>
        <p:txBody>
          <a:bodyPr/>
          <a:lstStyle/>
          <a:p>
            <a:pPr algn="l"/>
            <a:r>
              <a:rPr lang="pt-BR" sz="3200" dirty="0" smtClean="0">
                <a:latin typeface="Arial"/>
                <a:cs typeface="Arial"/>
              </a:rPr>
              <a:t>PAV</a:t>
            </a:r>
            <a:endParaRPr lang="pt-BR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872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7902995"/>
              </p:ext>
            </p:extLst>
          </p:nvPr>
        </p:nvGraphicFramePr>
        <p:xfrm>
          <a:off x="1043608" y="1417638"/>
          <a:ext cx="6840760" cy="489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0" y="260648"/>
            <a:ext cx="6444208" cy="432048"/>
          </a:xfrm>
        </p:spPr>
        <p:txBody>
          <a:bodyPr/>
          <a:lstStyle/>
          <a:p>
            <a:pPr algn="l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Principais MR notificados - </a:t>
            </a:r>
            <a:r>
              <a:rPr lang="pt-B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Global</a:t>
            </a:r>
            <a:endParaRPr lang="pt-BR" sz="2400" b="1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259632" y="1700808"/>
            <a:ext cx="3456384" cy="151216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2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99" y="188640"/>
            <a:ext cx="8229600" cy="566936"/>
          </a:xfrm>
        </p:spPr>
        <p:txBody>
          <a:bodyPr/>
          <a:lstStyle/>
          <a:p>
            <a:pPr algn="l"/>
            <a:r>
              <a:rPr lang="pt-B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MRSA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4860032" y="1268760"/>
            <a:ext cx="4104456" cy="4873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>
                <a:latin typeface="Arial"/>
                <a:cs typeface="Arial"/>
              </a:rPr>
              <a:t>Dos 715 pacientes com MRSA oriundos de domicílio ou parto, </a:t>
            </a:r>
            <a:r>
              <a:rPr lang="pt-BR" sz="1600" dirty="0">
                <a:latin typeface="Arial"/>
                <a:cs typeface="Arial"/>
              </a:rPr>
              <a:t>233 casos</a:t>
            </a:r>
            <a:r>
              <a:rPr lang="pt-BR" sz="1600" dirty="0" smtClean="0">
                <a:latin typeface="Arial"/>
                <a:cs typeface="Arial"/>
              </a:rPr>
              <a:t> foram identificados com menos de 72h da internação, sendo que 45 tinham TSA desconhecido para SMX-TMP. Dos restantes, 88,8% (n= 167) eram S a SMX-TMP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pt-BR" sz="1600" dirty="0" smtClean="0">
              <a:latin typeface="Arial"/>
              <a:cs typeface="Arial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1600" dirty="0" smtClean="0">
                <a:latin typeface="Arial"/>
                <a:cs typeface="Arial"/>
              </a:rPr>
              <a:t>Dos 1239 casos de MRSA de aquisição hospitalar, 38,6% tinham TSA desconhecido para SMX-TMP. Dos restantes, 88,3% (n= 671) eram S a SMX-TMP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963285"/>
              </p:ext>
            </p:extLst>
          </p:nvPr>
        </p:nvGraphicFramePr>
        <p:xfrm>
          <a:off x="251520" y="1412776"/>
          <a:ext cx="460851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471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02630"/>
            <a:ext cx="8229600" cy="490066"/>
          </a:xfrm>
        </p:spPr>
        <p:txBody>
          <a:bodyPr/>
          <a:lstStyle/>
          <a:p>
            <a:pPr algn="l"/>
            <a:r>
              <a:rPr lang="pt-B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ARC </a:t>
            </a:r>
            <a:r>
              <a:rPr lang="pt-B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pt-B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ERC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9319115"/>
              </p:ext>
            </p:extLst>
          </p:nvPr>
        </p:nvGraphicFramePr>
        <p:xfrm>
          <a:off x="1043608" y="1412776"/>
          <a:ext cx="7416824" cy="4698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061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88640"/>
            <a:ext cx="7221488" cy="648072"/>
          </a:xfrm>
        </p:spPr>
        <p:txBody>
          <a:bodyPr/>
          <a:lstStyle/>
          <a:p>
            <a:pPr algn="l"/>
            <a:r>
              <a:rPr lang="pt-BR" sz="3200" dirty="0" smtClean="0">
                <a:latin typeface="Arial"/>
                <a:cs typeface="Arial"/>
              </a:rPr>
              <a:t>VRE</a:t>
            </a:r>
            <a:endParaRPr lang="pt-BR" sz="3200" dirty="0">
              <a:latin typeface="Arial"/>
              <a:cs typeface="Arial"/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4600137"/>
              </p:ext>
            </p:extLst>
          </p:nvPr>
        </p:nvGraphicFramePr>
        <p:xfrm>
          <a:off x="1187624" y="1412776"/>
          <a:ext cx="6606480" cy="439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38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88640"/>
            <a:ext cx="5724128" cy="576064"/>
          </a:xfrm>
        </p:spPr>
        <p:txBody>
          <a:bodyPr/>
          <a:lstStyle/>
          <a:p>
            <a:pPr algn="l"/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Conclusões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467544" y="1628800"/>
            <a:ext cx="8280920" cy="4493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>
                <a:latin typeface="+mn-lt"/>
              </a:rPr>
              <a:t>Melhor adesão às notificações de MR com a introdução da ferramenta eletrônica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>
                <a:latin typeface="+mn-lt"/>
              </a:rPr>
              <a:t>Os </a:t>
            </a:r>
            <a:r>
              <a:rPr lang="pt-BR" sz="2400" dirty="0">
                <a:latin typeface="+mn-lt"/>
              </a:rPr>
              <a:t>principais patógenos encontrados foram: ARC, ERC e MRSA sensível a SMX-</a:t>
            </a:r>
            <a:r>
              <a:rPr lang="pt-BR" sz="2400" dirty="0" smtClean="0">
                <a:latin typeface="+mn-lt"/>
              </a:rPr>
              <a:t>TMP.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>
                <a:latin typeface="+mn-lt"/>
              </a:rPr>
              <a:t>% Casos de ARC vs. % Casos de ERC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>
                <a:latin typeface="+mn-lt"/>
              </a:rPr>
              <a:t>Conhecer os principais MR de nosso estado permite os gestores e as unidades de saúde </a:t>
            </a:r>
            <a:r>
              <a:rPr lang="pt-PT" sz="2400" dirty="0" smtClean="0">
                <a:latin typeface="+mn-lt"/>
              </a:rPr>
              <a:t>estruturar melhor suas </a:t>
            </a:r>
            <a:r>
              <a:rPr lang="pt-PT" sz="2400" dirty="0">
                <a:latin typeface="+mn-lt"/>
              </a:rPr>
              <a:t>ações de vigilância </a:t>
            </a:r>
            <a:r>
              <a:rPr lang="pt-PT" sz="2400" dirty="0" smtClean="0">
                <a:latin typeface="+mn-lt"/>
              </a:rPr>
              <a:t>e prevenção de IRAS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620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899592" y="126876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Contextualizando o Problema da Multirresistência em Serviços de Saúde</a:t>
            </a: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508688" y="2060848"/>
            <a:ext cx="806489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sz="2000" dirty="0"/>
              <a:t>A r</a:t>
            </a:r>
            <a:r>
              <a:rPr lang="it-IT" sz="2000" dirty="0"/>
              <a:t>esist</a:t>
            </a:r>
            <a:r>
              <a:rPr lang="pt-PT" sz="2000" dirty="0"/>
              <a:t>ência antimicrobiana é um problema que ameaç</a:t>
            </a:r>
            <a:r>
              <a:rPr lang="pt-BR" sz="2000" dirty="0"/>
              <a:t>a </a:t>
            </a:r>
            <a:r>
              <a:rPr lang="pt-BR" sz="2000" dirty="0" err="1" smtClean="0"/>
              <a:t>a</a:t>
            </a:r>
            <a:r>
              <a:rPr lang="pt-BR" sz="2000" dirty="0" smtClean="0"/>
              <a:t> </a:t>
            </a:r>
            <a:r>
              <a:rPr lang="pt-PT" sz="2000" dirty="0" smtClean="0"/>
              <a:t>prevenção e </a:t>
            </a:r>
            <a:r>
              <a:rPr lang="pt-PT" sz="2000" dirty="0"/>
              <a:t>o tratamento de um número cada vez maior de infecçõ</a:t>
            </a:r>
            <a:r>
              <a:rPr lang="pt-BR" sz="2000" dirty="0"/>
              <a:t>es. </a:t>
            </a:r>
            <a:endParaRPr lang="pt-BR" sz="2000" dirty="0" smtClean="0"/>
          </a:p>
          <a:p>
            <a:pPr algn="just"/>
            <a:endParaRPr lang="pt-BR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 smtClean="0"/>
              <a:t>Infecções por </a:t>
            </a:r>
            <a:r>
              <a:rPr lang="pt-PT" sz="2000" dirty="0"/>
              <a:t>bactérias multirresistentes (MR</a:t>
            </a:r>
            <a:r>
              <a:rPr lang="pt-PT" sz="2000" dirty="0" smtClean="0"/>
              <a:t>): têm impacto negativo no desfecho </a:t>
            </a:r>
            <a:r>
              <a:rPr lang="pt-PT" sz="2000" dirty="0"/>
              <a:t>clí</a:t>
            </a:r>
            <a:r>
              <a:rPr lang="es-ES_tradnl" sz="2000" dirty="0"/>
              <a:t>nico, </a:t>
            </a:r>
            <a:r>
              <a:rPr lang="es-ES_tradnl" sz="2000" dirty="0" smtClean="0"/>
              <a:t>no </a:t>
            </a:r>
            <a:r>
              <a:rPr lang="pt-PT" sz="2000" dirty="0" smtClean="0"/>
              <a:t>tempo </a:t>
            </a:r>
            <a:r>
              <a:rPr lang="pt-PT" sz="2000" dirty="0"/>
              <a:t>de tratamento e </a:t>
            </a:r>
            <a:r>
              <a:rPr lang="pt-PT" sz="2000" dirty="0" smtClean="0"/>
              <a:t>na internação</a:t>
            </a:r>
            <a:r>
              <a:rPr lang="pt-PT" sz="2000" dirty="0"/>
              <a:t>, além de aumento de </a:t>
            </a:r>
            <a:r>
              <a:rPr lang="pt-PT" sz="2000" dirty="0" smtClean="0"/>
              <a:t>custos. </a:t>
            </a:r>
          </a:p>
          <a:p>
            <a:pPr algn="just"/>
            <a:endParaRPr lang="pt-PT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 smtClean="0"/>
              <a:t>Conhecer </a:t>
            </a:r>
            <a:r>
              <a:rPr lang="pt-PT" sz="2000" dirty="0"/>
              <a:t>a magnitude da </a:t>
            </a:r>
            <a:r>
              <a:rPr lang="pt-PT" sz="2000" dirty="0" smtClean="0"/>
              <a:t>multirresistência no Estado do RJ é necessário para planejamento de ações dos serviços e dos gestores.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55452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8229600" cy="1143000"/>
          </a:xfrm>
        </p:spPr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7056784" cy="384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4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431540" y="1556792"/>
            <a:ext cx="860495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PT" sz="2000" dirty="0" smtClean="0"/>
          </a:p>
          <a:p>
            <a:pPr algn="just"/>
            <a:endParaRPr lang="pt-PT" sz="20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pt-PT" sz="2000" dirty="0" smtClean="0"/>
              <a:t>Até 2013 as notificações de MR eram recebidas por formulário enviado via fax.</a:t>
            </a:r>
          </a:p>
          <a:p>
            <a:pPr algn="just"/>
            <a:endParaRPr lang="pt-PT" sz="20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pt-PT" sz="2000" dirty="0" smtClean="0"/>
              <a:t>Em agosto/2013 foi</a:t>
            </a:r>
            <a:r>
              <a:rPr lang="pt-PT" sz="2000" dirty="0" smtClean="0">
                <a:sym typeface="Wingdings" panose="05000000000000000000" pitchFamily="2" charset="2"/>
              </a:rPr>
              <a:t> criada f</a:t>
            </a:r>
            <a:r>
              <a:rPr lang="pt-PT" sz="2000" dirty="0" smtClean="0"/>
              <a:t>erramenta </a:t>
            </a:r>
            <a:r>
              <a:rPr lang="pt-PT" sz="2000" dirty="0"/>
              <a:t>eletrônica de notificação </a:t>
            </a:r>
            <a:r>
              <a:rPr lang="pt-PT" sz="2000" dirty="0" smtClean="0"/>
              <a:t>compulsória (</a:t>
            </a:r>
            <a:r>
              <a:rPr lang="pt-PT" sz="2000" dirty="0" err="1"/>
              <a:t>Formsus</a:t>
            </a:r>
            <a:r>
              <a:rPr lang="pt-PT" sz="2000" dirty="0" smtClean="0"/>
              <a:t>):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 smtClean="0"/>
          </a:p>
          <a:p>
            <a:pPr algn="just"/>
            <a:r>
              <a:rPr lang="pt-BR" sz="2000" dirty="0" smtClean="0"/>
              <a:t>    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formsus.datasus.gov.br/site/formulario.php?id_aplicacao=12620</a:t>
            </a:r>
            <a:endParaRPr lang="en-US" sz="2000" dirty="0" smtClean="0"/>
          </a:p>
          <a:p>
            <a:pPr marL="342900" indent="-342900" algn="just">
              <a:buFont typeface="Arial" pitchFamily="34" charset="0"/>
              <a:buChar char="•"/>
            </a:pPr>
            <a:endParaRPr lang="pt-PT" sz="20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pt-PT" sz="2000" dirty="0" smtClean="0"/>
              <a:t>Nossa apresentação irá abordar os dados </a:t>
            </a:r>
            <a:r>
              <a:rPr lang="pt-PT" sz="2000" dirty="0"/>
              <a:t>referentes a todos os materiais clínicos de pacientes com MR notificados entre </a:t>
            </a:r>
            <a:r>
              <a:rPr lang="pt-PT" sz="2000" dirty="0" smtClean="0"/>
              <a:t>setembro </a:t>
            </a:r>
            <a:r>
              <a:rPr lang="pt-PT" sz="2000" dirty="0"/>
              <a:t>de 2013 e junho de </a:t>
            </a:r>
            <a:r>
              <a:rPr lang="pt-PT" sz="2000" dirty="0" smtClean="0"/>
              <a:t>2014</a:t>
            </a:r>
          </a:p>
          <a:p>
            <a:pPr algn="just"/>
            <a:endParaRPr lang="pt-BR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dirty="0"/>
              <a:t>Limitações: dados </a:t>
            </a:r>
            <a:r>
              <a:rPr lang="pt-BR" sz="2000" u="sng" dirty="0"/>
              <a:t>apenas de MR</a:t>
            </a:r>
            <a:r>
              <a:rPr lang="pt-BR" sz="2000" dirty="0"/>
              <a:t>, notificador-dependente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pt-PT" sz="2000" dirty="0" smtClean="0"/>
          </a:p>
          <a:p>
            <a:r>
              <a:rPr lang="pt-BR" sz="2000" dirty="0"/>
              <a:t/>
            </a:r>
            <a:br>
              <a:rPr lang="pt-BR" sz="2000" dirty="0"/>
            </a:br>
            <a:endParaRPr lang="pt-BR" sz="2000" dirty="0"/>
          </a:p>
          <a:p>
            <a:pPr algn="just"/>
            <a:endParaRPr lang="pt-BR" sz="20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2850328" y="1240304"/>
            <a:ext cx="3478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800" b="1" dirty="0" smtClean="0"/>
              <a:t>Origem dos Dados </a:t>
            </a:r>
          </a:p>
        </p:txBody>
      </p:sp>
    </p:spTree>
    <p:extLst>
      <p:ext uri="{BB962C8B-B14F-4D97-AF65-F5344CB8AC3E}">
        <p14:creationId xmlns:p14="http://schemas.microsoft.com/office/powerpoint/2010/main" val="312323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0" y="271146"/>
            <a:ext cx="6300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2800" b="1"/>
            </a:lvl1pPr>
          </a:lstStyle>
          <a:p>
            <a:r>
              <a:rPr lang="pt-BR" sz="2400" dirty="0"/>
              <a:t>Quais os MR de notificação compulsória?</a:t>
            </a:r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352910" y="1855058"/>
            <a:ext cx="8539570" cy="2294022"/>
          </a:xfrm>
          <a:prstGeom prst="rect">
            <a:avLst/>
          </a:prstGeom>
          <a:ln w="22225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i="1" dirty="0" err="1" smtClean="0"/>
              <a:t>Acinetobacter</a:t>
            </a:r>
            <a:r>
              <a:rPr lang="pt-BR" sz="2000" i="1" dirty="0" smtClean="0"/>
              <a:t> resistente a </a:t>
            </a:r>
            <a:r>
              <a:rPr lang="pt-BR" sz="2000" i="1" dirty="0" err="1" smtClean="0"/>
              <a:t>carbapenêmico</a:t>
            </a:r>
            <a:r>
              <a:rPr lang="pt-BR" sz="2000" i="1" dirty="0" smtClean="0"/>
              <a:t> (ARC) e/ou </a:t>
            </a:r>
            <a:r>
              <a:rPr lang="pt-BR" sz="2000" i="1" dirty="0" err="1" smtClean="0"/>
              <a:t>polimixina</a:t>
            </a:r>
            <a:r>
              <a:rPr lang="pt-BR" sz="2000" i="1" dirty="0" smtClean="0"/>
              <a:t>.</a:t>
            </a:r>
            <a:endParaRPr lang="pt-BR" sz="2000" dirty="0" smtClean="0"/>
          </a:p>
          <a:p>
            <a:pPr algn="just"/>
            <a:r>
              <a:rPr lang="pt-BR" sz="2000" i="1" dirty="0" err="1" smtClean="0"/>
              <a:t>Pseudomonas</a:t>
            </a:r>
            <a:r>
              <a:rPr lang="pt-BR" sz="2000" i="1" dirty="0" smtClean="0"/>
              <a:t> </a:t>
            </a:r>
            <a:r>
              <a:rPr lang="pt-BR" sz="2000" i="1" dirty="0" err="1" smtClean="0"/>
              <a:t>aeruginosa</a:t>
            </a:r>
            <a:r>
              <a:rPr lang="pt-BR" sz="2000" i="1" dirty="0" smtClean="0"/>
              <a:t> </a:t>
            </a:r>
            <a:r>
              <a:rPr lang="pt-BR" sz="2000" dirty="0" smtClean="0"/>
              <a:t>resistente a </a:t>
            </a:r>
            <a:r>
              <a:rPr lang="pt-BR" sz="2000" dirty="0" err="1" smtClean="0"/>
              <a:t>carbapenêmico</a:t>
            </a:r>
            <a:r>
              <a:rPr lang="pt-BR" sz="2000" dirty="0" smtClean="0"/>
              <a:t> e/ou </a:t>
            </a:r>
            <a:r>
              <a:rPr lang="pt-BR" sz="2000" dirty="0" err="1" smtClean="0"/>
              <a:t>polimixina</a:t>
            </a:r>
            <a:endParaRPr lang="pt-BR" sz="2000" dirty="0" smtClean="0"/>
          </a:p>
          <a:p>
            <a:pPr algn="just"/>
            <a:r>
              <a:rPr lang="pt-BR" sz="2000" dirty="0" err="1" smtClean="0"/>
              <a:t>Enterobactérias</a:t>
            </a:r>
            <a:r>
              <a:rPr lang="pt-BR" sz="2000" dirty="0" smtClean="0"/>
              <a:t> Resistentes a </a:t>
            </a:r>
            <a:r>
              <a:rPr lang="pt-BR" sz="2000" dirty="0" err="1" smtClean="0"/>
              <a:t>Carbapenêmicos</a:t>
            </a:r>
            <a:r>
              <a:rPr lang="pt-BR" sz="2000" dirty="0" smtClean="0"/>
              <a:t> (ERC) e/ou </a:t>
            </a:r>
            <a:r>
              <a:rPr lang="pt-BR" sz="2000" dirty="0" err="1" smtClean="0"/>
              <a:t>polimixinas</a:t>
            </a:r>
            <a:endParaRPr lang="pt-BR" sz="2000" dirty="0" smtClean="0"/>
          </a:p>
          <a:p>
            <a:pPr algn="just"/>
            <a:r>
              <a:rPr lang="pt-BR" sz="2000" dirty="0" smtClean="0"/>
              <a:t>VRE</a:t>
            </a:r>
          </a:p>
          <a:p>
            <a:pPr algn="just"/>
            <a:r>
              <a:rPr lang="pt-BR" sz="2000" dirty="0" smtClean="0"/>
              <a:t>MRSA</a:t>
            </a:r>
          </a:p>
          <a:p>
            <a:pPr algn="just"/>
            <a:r>
              <a:rPr lang="pt-BR" sz="2000" i="1" dirty="0" err="1" smtClean="0"/>
              <a:t>S.aureus</a:t>
            </a:r>
            <a:r>
              <a:rPr lang="pt-BR" sz="2000" dirty="0" smtClean="0"/>
              <a:t> ou </a:t>
            </a:r>
            <a:r>
              <a:rPr lang="pt-BR" sz="2000" i="1" dirty="0" smtClean="0"/>
              <a:t>S.</a:t>
            </a:r>
            <a:r>
              <a:rPr lang="pt-BR" sz="2000" dirty="0" smtClean="0"/>
              <a:t> </a:t>
            </a:r>
            <a:r>
              <a:rPr lang="pt-BR" sz="2000" dirty="0" err="1" smtClean="0"/>
              <a:t>coagulase</a:t>
            </a:r>
            <a:r>
              <a:rPr lang="pt-BR" sz="2000" dirty="0" smtClean="0"/>
              <a:t> neg.  com susceptibilidade reduzida a vancomicina</a:t>
            </a:r>
            <a:endParaRPr lang="pt-BR" sz="1800" dirty="0"/>
          </a:p>
        </p:txBody>
      </p:sp>
      <p:sp>
        <p:nvSpPr>
          <p:cNvPr id="5" name="Espaço Reservado para Conteúdo 5"/>
          <p:cNvSpPr txBox="1">
            <a:spLocks/>
          </p:cNvSpPr>
          <p:nvPr/>
        </p:nvSpPr>
        <p:spPr>
          <a:xfrm>
            <a:off x="395536" y="5085184"/>
            <a:ext cx="8496944" cy="1080120"/>
          </a:xfrm>
          <a:prstGeom prst="rect">
            <a:avLst/>
          </a:prstGeom>
          <a:ln w="22225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 err="1" smtClean="0"/>
              <a:t>Enterobactérias</a:t>
            </a:r>
            <a:r>
              <a:rPr lang="pt-BR" sz="2000" dirty="0" smtClean="0"/>
              <a:t> RESISTENTES a </a:t>
            </a:r>
            <a:r>
              <a:rPr lang="pt-BR" sz="2000" dirty="0" err="1" smtClean="0"/>
              <a:t>cefalosporinas</a:t>
            </a:r>
            <a:r>
              <a:rPr lang="pt-BR" sz="2000" dirty="0" smtClean="0"/>
              <a:t> de 3ª geração (</a:t>
            </a:r>
            <a:r>
              <a:rPr lang="pt-BR" sz="2000" dirty="0" err="1" smtClean="0"/>
              <a:t>ceftriaxona</a:t>
            </a:r>
            <a:r>
              <a:rPr lang="pt-BR" sz="2000" dirty="0" smtClean="0"/>
              <a:t> e/ou </a:t>
            </a:r>
            <a:r>
              <a:rPr lang="pt-BR" sz="2000" dirty="0" err="1" smtClean="0"/>
              <a:t>cefotaxima</a:t>
            </a:r>
            <a:r>
              <a:rPr lang="pt-BR" sz="2000" dirty="0" smtClean="0"/>
              <a:t> e/ou </a:t>
            </a:r>
            <a:r>
              <a:rPr lang="pt-BR" sz="2000" dirty="0" err="1" smtClean="0"/>
              <a:t>ceftazidima</a:t>
            </a:r>
            <a:r>
              <a:rPr lang="pt-BR" sz="2000" dirty="0" smtClean="0"/>
              <a:t>) e/ou de 4ª. geração (</a:t>
            </a:r>
            <a:r>
              <a:rPr lang="pt-BR" sz="2000" dirty="0" err="1" smtClean="0"/>
              <a:t>cefepima</a:t>
            </a:r>
            <a:r>
              <a:rPr lang="pt-BR" sz="2000" dirty="0" smtClean="0"/>
              <a:t>) e SENSÍVEIS a </a:t>
            </a:r>
            <a:r>
              <a:rPr lang="pt-BR" sz="2000" dirty="0" err="1" smtClean="0"/>
              <a:t>carbapenêmicos</a:t>
            </a:r>
            <a:r>
              <a:rPr lang="pt-BR" sz="2000" dirty="0" smtClean="0"/>
              <a:t> (p. Ex.: ESBL, </a:t>
            </a:r>
            <a:r>
              <a:rPr lang="pt-BR" sz="2000" dirty="0" err="1" smtClean="0"/>
              <a:t>AmpC</a:t>
            </a:r>
            <a:r>
              <a:rPr lang="pt-BR" sz="2000" dirty="0" smtClean="0"/>
              <a:t>, </a:t>
            </a:r>
            <a:r>
              <a:rPr lang="pt-BR" sz="2000" dirty="0" err="1" smtClean="0"/>
              <a:t>etc</a:t>
            </a:r>
            <a:r>
              <a:rPr lang="pt-BR" sz="2000" dirty="0" smtClean="0"/>
              <a:t>). </a:t>
            </a:r>
          </a:p>
          <a:p>
            <a:pPr marL="0" indent="0" algn="just">
              <a:buFont typeface="Arial" charset="0"/>
              <a:buNone/>
            </a:pPr>
            <a:endParaRPr lang="pt-BR" sz="2000" dirty="0"/>
          </a:p>
        </p:txBody>
      </p:sp>
      <p:sp>
        <p:nvSpPr>
          <p:cNvPr id="6" name="Espaço Reservado para Texto 2"/>
          <p:cNvSpPr txBox="1">
            <a:spLocks/>
          </p:cNvSpPr>
          <p:nvPr/>
        </p:nvSpPr>
        <p:spPr>
          <a:xfrm>
            <a:off x="395536" y="1226171"/>
            <a:ext cx="3654127" cy="4638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pt-BR" sz="2400" dirty="0" smtClean="0"/>
              <a:t>Todas as Faixas etárias</a:t>
            </a:r>
            <a:endParaRPr lang="pt-BR" sz="2400" dirty="0"/>
          </a:p>
        </p:txBody>
      </p:sp>
      <p:sp>
        <p:nvSpPr>
          <p:cNvPr id="7" name="Espaço Reservado para Texto 4"/>
          <p:cNvSpPr txBox="1">
            <a:spLocks/>
          </p:cNvSpPr>
          <p:nvPr/>
        </p:nvSpPr>
        <p:spPr>
          <a:xfrm>
            <a:off x="395536" y="4365104"/>
            <a:ext cx="8496944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pt-BR" sz="2400" dirty="0" smtClean="0"/>
              <a:t>Pacientes neonatais e pediátricos até 12 ANOS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1342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067494"/>
              </p:ext>
            </p:extLst>
          </p:nvPr>
        </p:nvGraphicFramePr>
        <p:xfrm>
          <a:off x="621904" y="1340768"/>
          <a:ext cx="8064896" cy="5152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0" y="6273"/>
            <a:ext cx="8229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Resultados</a:t>
            </a:r>
          </a:p>
          <a:p>
            <a:r>
              <a:rPr lang="pt-BR" sz="2400" b="1" dirty="0" smtClean="0"/>
              <a:t>Notificações/Mês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12301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231421"/>
              </p:ext>
            </p:extLst>
          </p:nvPr>
        </p:nvGraphicFramePr>
        <p:xfrm>
          <a:off x="251520" y="1124744"/>
          <a:ext cx="5616624" cy="5161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6084168" y="1556792"/>
            <a:ext cx="2808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Não há notificação negativa.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A unidade notifica apenas se tiver casos de MR elegíveis para notificação.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Até junho de 2014, 151 unidades enviaram pelo menos uma notificação.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Até setembro de </a:t>
            </a:r>
            <a:r>
              <a:rPr lang="pt-BR" dirty="0"/>
              <a:t>2014, </a:t>
            </a:r>
            <a:r>
              <a:rPr lang="pt-BR" dirty="0" smtClean="0"/>
              <a:t>185 unidades enviaram pelo menos uma notificação.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0" y="188640"/>
            <a:ext cx="7380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Resultados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7834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60648"/>
            <a:ext cx="7236296" cy="523220"/>
          </a:xfr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800" b="1" dirty="0">
                <a:latin typeface="Arial" charset="0"/>
                <a:ea typeface="+mn-ea"/>
                <a:cs typeface="Arial" charset="0"/>
              </a:rPr>
              <a:t>Distribuição por Localização</a:t>
            </a:r>
          </a:p>
        </p:txBody>
      </p:sp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4798762"/>
              </p:ext>
            </p:extLst>
          </p:nvPr>
        </p:nvGraphicFramePr>
        <p:xfrm>
          <a:off x="899592" y="1167246"/>
          <a:ext cx="7272808" cy="5073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3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60648"/>
            <a:ext cx="6717432" cy="523220"/>
          </a:xfr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2800" b="1" dirty="0" smtClean="0">
                <a:latin typeface="Arial" charset="0"/>
                <a:ea typeface="+mn-ea"/>
                <a:cs typeface="Arial" charset="0"/>
              </a:rPr>
              <a:t>Classificação &amp; Material </a:t>
            </a:r>
            <a:r>
              <a:rPr lang="pt-BR" sz="2800" b="1" dirty="0">
                <a:latin typeface="Arial" charset="0"/>
                <a:ea typeface="+mn-ea"/>
                <a:cs typeface="Arial" charset="0"/>
              </a:rPr>
              <a:t>Clínico</a:t>
            </a:r>
          </a:p>
        </p:txBody>
      </p:sp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871427"/>
              </p:ext>
            </p:extLst>
          </p:nvPr>
        </p:nvGraphicFramePr>
        <p:xfrm>
          <a:off x="467544" y="1268760"/>
          <a:ext cx="8208912" cy="5211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2339752" y="1484784"/>
            <a:ext cx="352839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71% Colonização</a:t>
            </a:r>
          </a:p>
          <a:p>
            <a:pPr algn="ctr"/>
            <a:r>
              <a:rPr lang="pt-BR" b="1" dirty="0" smtClean="0"/>
              <a:t>29% Infecção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820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516197"/>
              </p:ext>
            </p:extLst>
          </p:nvPr>
        </p:nvGraphicFramePr>
        <p:xfrm>
          <a:off x="1043608" y="1417638"/>
          <a:ext cx="6840760" cy="489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0" y="260648"/>
            <a:ext cx="6444208" cy="432048"/>
          </a:xfrm>
        </p:spPr>
        <p:txBody>
          <a:bodyPr/>
          <a:lstStyle/>
          <a:p>
            <a:pPr algn="l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Principais MR notificados - </a:t>
            </a:r>
            <a:r>
              <a:rPr lang="pt-B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Global</a:t>
            </a:r>
            <a:endParaRPr lang="pt-BR" sz="2400" b="1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259632" y="1700808"/>
            <a:ext cx="3456384" cy="151216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2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666</Words>
  <Application>Microsoft Office PowerPoint</Application>
  <PresentationFormat>Apresentação na tela (4:3)</PresentationFormat>
  <Paragraphs>150</Paragraphs>
  <Slides>20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Distribuição por Localização</vt:lpstr>
      <vt:lpstr>Classificação &amp; Material Clínico</vt:lpstr>
      <vt:lpstr>Principais MR notificados - Global</vt:lpstr>
      <vt:lpstr>Principais MR notificados - Colonização</vt:lpstr>
      <vt:lpstr>Principais MR notificados - Infecção</vt:lpstr>
      <vt:lpstr>Topografia das Infecções Notificadas </vt:lpstr>
      <vt:lpstr>IPCS</vt:lpstr>
      <vt:lpstr>PAV</vt:lpstr>
      <vt:lpstr>Principais MR notificados - Global</vt:lpstr>
      <vt:lpstr>MRSA</vt:lpstr>
      <vt:lpstr>ARC vs ERC</vt:lpstr>
      <vt:lpstr>VRE</vt:lpstr>
      <vt:lpstr>Conclusões</vt:lpstr>
      <vt:lpstr>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lucia.design</dc:creator>
  <cp:lastModifiedBy>COREI5</cp:lastModifiedBy>
  <cp:revision>114</cp:revision>
  <dcterms:created xsi:type="dcterms:W3CDTF">2011-06-14T16:52:50Z</dcterms:created>
  <dcterms:modified xsi:type="dcterms:W3CDTF">2014-11-21T12:22:15Z</dcterms:modified>
</cp:coreProperties>
</file>